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media/image21.jpeg" ContentType="image/jpeg"/>
  <Override PartName="/ppt/media/image17.jpeg" ContentType="image/jpeg"/>
  <Override PartName="/ppt/media/image3.jpeg" ContentType="image/jpeg"/>
  <Override PartName="/ppt/media/image29.png" ContentType="image/png"/>
  <Override PartName="/ppt/media/image30.png" ContentType="image/png"/>
  <Override PartName="/ppt/media/image22.jpeg" ContentType="image/jpeg"/>
  <Override PartName="/ppt/media/image18.jpeg" ContentType="image/jpeg"/>
  <Override PartName="/ppt/media/image2.png" ContentType="image/png"/>
  <Override PartName="/ppt/media/image5.png" ContentType="image/png"/>
  <Override PartName="/ppt/media/image31.jpeg" ContentType="image/jpeg"/>
  <Override PartName="/ppt/media/image23.jpeg" ContentType="image/jpeg"/>
  <Override PartName="/ppt/media/image10.jpeg" ContentType="image/jpeg"/>
  <Override PartName="/ppt/media/image8.png" ContentType="image/png"/>
  <Override PartName="/ppt/media/image19.jpeg" ContentType="image/jpeg"/>
  <Override PartName="/ppt/media/image32.jpeg" ContentType="image/jpeg"/>
  <Override PartName="/ppt/media/image24.jpeg" ContentType="image/jpeg"/>
  <Override PartName="/ppt/media/image11.jpeg" ContentType="image/jpeg"/>
  <Override PartName="/ppt/media/image6.jpeg" ContentType="image/jpeg"/>
  <Override PartName="/ppt/media/image28.png" ContentType="image/png"/>
  <Override PartName="/ppt/media/image25.jpeg" ContentType="image/jpeg"/>
  <Override PartName="/ppt/media/image12.jpeg" ContentType="image/jpeg"/>
  <Override PartName="/ppt/media/image1.png" ContentType="image/png"/>
  <Override PartName="/ppt/media/image7.jpeg" ContentType="image/jpeg"/>
  <Override PartName="/ppt/media/image26.jpeg" ContentType="image/jpeg"/>
  <Override PartName="/ppt/media/image13.jpeg" ContentType="image/jpeg"/>
  <Override PartName="/ppt/media/image27.jpeg" ContentType="image/jpeg"/>
  <Override PartName="/ppt/media/image14.jpeg" ContentType="image/jpeg"/>
  <Override PartName="/ppt/media/image4.gif" ContentType="image/gif"/>
  <Override PartName="/ppt/media/image9.jpeg" ContentType="image/jpeg"/>
  <Override PartName="/ppt/media/image15.jpeg" ContentType="image/jpeg"/>
  <Override PartName="/ppt/media/image20.jpeg" ContentType="image/jpeg"/>
  <Override PartName="/ppt/media/image1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906000" cy="6858000"/>
  <p:notesSz cx="7102475" cy="102314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A1F17141-A101-4101-B181-4121A1E1C11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4692240"/>
          </a:xfrm>
          <a:prstGeom prst="rect">
            <a:avLst/>
          </a:prstGeom>
        </p:spPr>
      </p:sp>
      <p:sp>
        <p:nvSpPr>
          <p:cNvPr id="114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A151A1-6191-41A1-8151-31712131D131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fld id="{E15121E1-01E1-4161-A171-1101914181E1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://www.skitunnel.com/" TargetMode="External"/><Relationship Id="rId3" Type="http://schemas.openxmlformats.org/officeDocument/2006/relationships/hyperlink" Target="mailto:spezialbau@riedel-net.de" TargetMode="External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http://www.skitunnel.com/" TargetMode="External"/><Relationship Id="rId3" Type="http://schemas.openxmlformats.org/officeDocument/2006/relationships/hyperlink" Target="mailto:spezialbau@riedel-net.de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06160" y="6165000"/>
            <a:ext cx="8893080" cy="0"/>
          </a:xfrm>
          <a:prstGeom prst="line">
            <a:avLst/>
          </a:prstGeom>
          <a:ln w="38160">
            <a:solidFill>
              <a:srgbClr val="dce6f2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06160" y="6237000"/>
            <a:ext cx="8893080" cy="0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3908880" y="6319800"/>
            <a:ext cx="1870200" cy="552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800">
                <a:solidFill>
                  <a:srgbClr val="808080"/>
                </a:solidFill>
              </a:rPr>
              <a:t>Skitunnel Ltd. Deutschland</a:t>
            </a:r>
            <a:endParaRPr/>
          </a:p>
          <a:p>
            <a:r>
              <a:rPr b="1" lang="ru-RU" sz="800">
                <a:solidFill>
                  <a:srgbClr val="808080"/>
                </a:solidFill>
              </a:rPr>
              <a:t>Am Grenzhang 18 </a:t>
            </a:r>
            <a:endParaRPr/>
          </a:p>
          <a:p>
            <a:r>
              <a:rPr b="1" lang="ru-RU" sz="800">
                <a:solidFill>
                  <a:srgbClr val="808080"/>
                </a:solidFill>
              </a:rPr>
              <a:t>DE-08359 Breitenbrunn OT Tellerhäuser</a:t>
            </a:r>
            <a:endParaRPr/>
          </a:p>
        </p:txBody>
      </p:sp>
      <p:sp>
        <p:nvSpPr>
          <p:cNvPr id="3" name="CustomShape 4"/>
          <p:cNvSpPr/>
          <p:nvPr/>
        </p:nvSpPr>
        <p:spPr>
          <a:xfrm>
            <a:off x="5637240" y="6304680"/>
            <a:ext cx="1149840" cy="455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500">
                <a:solidFill>
                  <a:srgbClr val="808080"/>
                </a:solidFill>
              </a:rPr>
              <a:t>Fon:      +49 (0)3 73 48   2 04 00 </a:t>
            </a:r>
            <a:r>
              <a:rPr b="1" lang="ru-RU" sz="500">
                <a:solidFill>
                  <a:srgbClr val="808080"/>
                </a:solidFill>
              </a:rPr>
              <a:t>	</a:t>
            </a:r>
            <a:endParaRPr/>
          </a:p>
          <a:p>
            <a:r>
              <a:rPr lang="ru-RU" sz="500">
                <a:solidFill>
                  <a:srgbClr val="808080"/>
                </a:solidFill>
              </a:rPr>
              <a:t>Fax:       +49 (0)3 73 48  2 04 02</a:t>
            </a:r>
            <a:r>
              <a:rPr lang="ru-RU" sz="500">
                <a:solidFill>
                  <a:srgbClr val="808080"/>
                </a:solidFill>
              </a:rPr>
              <a:t>	</a:t>
            </a:r>
            <a:endParaRPr/>
          </a:p>
          <a:p>
            <a:r>
              <a:rPr lang="ru-RU" sz="500">
                <a:solidFill>
                  <a:srgbClr val="808080"/>
                </a:solidFill>
              </a:rPr>
              <a:t>Mobil:     +49 (0) 172 35 44 49 4</a:t>
            </a:r>
            <a:endParaRPr/>
          </a:p>
          <a:p>
            <a:pPr>
              <a:lnSpc>
                <a:spcPct val="100000"/>
              </a:lnSpc>
            </a:pPr>
            <a:r>
              <a:rPr lang="ru-RU" sz="500">
                <a:solidFill>
                  <a:srgbClr val="808080"/>
                </a:solidFill>
              </a:rPr>
              <a:t>Internet:  </a:t>
            </a:r>
            <a:r>
              <a:rPr lang="ru-RU" sz="500" u="sng">
                <a:solidFill>
                  <a:srgbClr val="808080"/>
                </a:solidFill>
                <a:hlinkClick r:id="rId2"/>
              </a:rPr>
              <a:t>www.skitunnel.com</a:t>
            </a:r>
            <a:endParaRPr/>
          </a:p>
          <a:p>
            <a:pPr>
              <a:lnSpc>
                <a:spcPct val="100000"/>
              </a:lnSpc>
            </a:pPr>
            <a:r>
              <a:rPr lang="ru-RU" sz="500">
                <a:solidFill>
                  <a:srgbClr val="808080"/>
                </a:solidFill>
              </a:rPr>
              <a:t>E-Mail:    </a:t>
            </a:r>
            <a:r>
              <a:rPr lang="ru-RU" sz="500" u="sng">
                <a:solidFill>
                  <a:srgbClr val="808080"/>
                </a:solidFill>
                <a:hlinkClick r:id="rId3"/>
              </a:rPr>
              <a:t>info@skitunnel.com</a:t>
            </a:r>
            <a:endParaRPr/>
          </a:p>
        </p:txBody>
      </p:sp>
      <p:pic>
        <p:nvPicPr>
          <p:cNvPr descr="" id="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116880" y="6318000"/>
            <a:ext cx="835200" cy="537840"/>
          </a:xfrm>
          <a:prstGeom prst="rect">
            <a:avLst/>
          </a:prstGeom>
        </p:spPr>
      </p:pic>
      <p:sp>
        <p:nvSpPr>
          <p:cNvPr id="5" name="CustomShape 5"/>
          <p:cNvSpPr/>
          <p:nvPr/>
        </p:nvSpPr>
        <p:spPr>
          <a:xfrm>
            <a:off x="7833240" y="6309360"/>
            <a:ext cx="717840" cy="227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000000"/>
                </a:solidFill>
                <a:latin typeface="Calibri"/>
              </a:rPr>
              <a:t>17.06.2010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506160" y="6165000"/>
            <a:ext cx="8893080" cy="0"/>
          </a:xfrm>
          <a:prstGeom prst="line">
            <a:avLst/>
          </a:prstGeom>
          <a:ln w="38160">
            <a:solidFill>
              <a:srgbClr val="dce6f2"/>
            </a:solidFill>
            <a:round/>
          </a:ln>
        </p:spPr>
      </p:sp>
      <p:sp>
        <p:nvSpPr>
          <p:cNvPr id="9" name="Line 2"/>
          <p:cNvSpPr/>
          <p:nvPr/>
        </p:nvSpPr>
        <p:spPr>
          <a:xfrm>
            <a:off x="506160" y="6237000"/>
            <a:ext cx="8893080" cy="0"/>
          </a:xfrm>
          <a:prstGeom prst="line">
            <a:avLst/>
          </a:prstGeom>
          <a:ln w="38160">
            <a:solidFill>
              <a:srgbClr val="4f81bd"/>
            </a:solidFill>
            <a:round/>
          </a:ln>
        </p:spPr>
      </p:sp>
      <p:sp>
        <p:nvSpPr>
          <p:cNvPr id="10" name="CustomShape 3"/>
          <p:cNvSpPr/>
          <p:nvPr/>
        </p:nvSpPr>
        <p:spPr>
          <a:xfrm>
            <a:off x="3908880" y="6319800"/>
            <a:ext cx="1870200" cy="552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800">
                <a:solidFill>
                  <a:srgbClr val="808080"/>
                </a:solidFill>
              </a:rPr>
              <a:t>Skitunnel Ltd. Deutschland</a:t>
            </a:r>
            <a:endParaRPr/>
          </a:p>
          <a:p>
            <a:r>
              <a:rPr b="1" lang="ru-RU" sz="800">
                <a:solidFill>
                  <a:srgbClr val="808080"/>
                </a:solidFill>
              </a:rPr>
              <a:t>Am Grenzhang 18 </a:t>
            </a:r>
            <a:endParaRPr/>
          </a:p>
          <a:p>
            <a:r>
              <a:rPr b="1" lang="ru-RU" sz="800">
                <a:solidFill>
                  <a:srgbClr val="808080"/>
                </a:solidFill>
              </a:rPr>
              <a:t>DE-08359 Breitenbrunn OT Tellerhäuser</a:t>
            </a:r>
            <a:endParaRPr/>
          </a:p>
        </p:txBody>
      </p:sp>
      <p:sp>
        <p:nvSpPr>
          <p:cNvPr id="11" name="CustomShape 4"/>
          <p:cNvSpPr/>
          <p:nvPr/>
        </p:nvSpPr>
        <p:spPr>
          <a:xfrm>
            <a:off x="5637240" y="6304680"/>
            <a:ext cx="1149840" cy="455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500">
                <a:solidFill>
                  <a:srgbClr val="808080"/>
                </a:solidFill>
              </a:rPr>
              <a:t>Fon:      +49 (0)3 73 48   2 04 00 </a:t>
            </a:r>
            <a:r>
              <a:rPr b="1" lang="ru-RU" sz="500">
                <a:solidFill>
                  <a:srgbClr val="808080"/>
                </a:solidFill>
              </a:rPr>
              <a:t>	</a:t>
            </a:r>
            <a:endParaRPr/>
          </a:p>
          <a:p>
            <a:r>
              <a:rPr lang="ru-RU" sz="500">
                <a:solidFill>
                  <a:srgbClr val="808080"/>
                </a:solidFill>
              </a:rPr>
              <a:t>Fax:       +49 (0)3 73 48  2 04 02</a:t>
            </a:r>
            <a:r>
              <a:rPr lang="ru-RU" sz="500">
                <a:solidFill>
                  <a:srgbClr val="808080"/>
                </a:solidFill>
              </a:rPr>
              <a:t>	</a:t>
            </a:r>
            <a:endParaRPr/>
          </a:p>
          <a:p>
            <a:r>
              <a:rPr lang="ru-RU" sz="500">
                <a:solidFill>
                  <a:srgbClr val="808080"/>
                </a:solidFill>
              </a:rPr>
              <a:t>Mobil:     +49 (0) 172 35 44 49 4</a:t>
            </a:r>
            <a:endParaRPr/>
          </a:p>
          <a:p>
            <a:pPr>
              <a:lnSpc>
                <a:spcPct val="100000"/>
              </a:lnSpc>
            </a:pPr>
            <a:r>
              <a:rPr lang="ru-RU" sz="500">
                <a:solidFill>
                  <a:srgbClr val="808080"/>
                </a:solidFill>
              </a:rPr>
              <a:t>Internet:  </a:t>
            </a:r>
            <a:r>
              <a:rPr lang="ru-RU" sz="500" u="sng">
                <a:solidFill>
                  <a:srgbClr val="808080"/>
                </a:solidFill>
                <a:hlinkClick r:id="rId2"/>
              </a:rPr>
              <a:t>www.skitunnel.com</a:t>
            </a:r>
            <a:endParaRPr/>
          </a:p>
          <a:p>
            <a:pPr>
              <a:lnSpc>
                <a:spcPct val="100000"/>
              </a:lnSpc>
            </a:pPr>
            <a:r>
              <a:rPr lang="ru-RU" sz="500">
                <a:solidFill>
                  <a:srgbClr val="808080"/>
                </a:solidFill>
              </a:rPr>
              <a:t>E-Mail:    </a:t>
            </a:r>
            <a:r>
              <a:rPr lang="ru-RU" sz="500" u="sng">
                <a:solidFill>
                  <a:srgbClr val="808080"/>
                </a:solidFill>
                <a:hlinkClick r:id="rId3"/>
              </a:rPr>
              <a:t>info@skitunnel.com</a:t>
            </a:r>
            <a:endParaRPr/>
          </a:p>
        </p:txBody>
      </p:sp>
      <p:pic>
        <p:nvPicPr>
          <p:cNvPr descr="" id="1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116880" y="6318000"/>
            <a:ext cx="835200" cy="537840"/>
          </a:xfrm>
          <a:prstGeom prst="rect">
            <a:avLst/>
          </a:prstGeom>
        </p:spPr>
      </p:pic>
      <p:sp>
        <p:nvSpPr>
          <p:cNvPr id="13" name="CustomShape 5"/>
          <p:cNvSpPr/>
          <p:nvPr/>
        </p:nvSpPr>
        <p:spPr>
          <a:xfrm>
            <a:off x="7833240" y="6309360"/>
            <a:ext cx="717840" cy="227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900">
                <a:solidFill>
                  <a:srgbClr val="000000"/>
                </a:solidFill>
                <a:latin typeface="Calibri"/>
              </a:rPr>
              <a:t>17.06.2010</a:t>
            </a:r>
            <a:endParaRPr/>
          </a:p>
        </p:txBody>
      </p:sp>
      <p:sp>
        <p:nvSpPr>
          <p:cNvPr id="14" name="PlaceHolder 6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5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gi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3d6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1656000"/>
            <a:ext cx="6630120" cy="3382200"/>
          </a:xfrm>
          <a:prstGeom prst="rect">
            <a:avLst/>
          </a:prstGeom>
        </p:spPr>
      </p:pic>
      <p:pic>
        <p:nvPicPr>
          <p:cNvPr descr="" id="2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000" y="540000"/>
            <a:ext cx="1878840" cy="1149840"/>
          </a:xfrm>
          <a:prstGeom prst="rect">
            <a:avLst/>
          </a:prstGeom>
        </p:spPr>
      </p:pic>
      <p:sp>
        <p:nvSpPr>
          <p:cNvPr id="23" name="CustomShape 1"/>
          <p:cNvSpPr/>
          <p:nvPr/>
        </p:nvSpPr>
        <p:spPr>
          <a:xfrm>
            <a:off x="4902120" y="0"/>
            <a:ext cx="4873320" cy="2142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 u="sng">
                <a:solidFill>
                  <a:srgbClr val="000000"/>
                </a:solidFill>
                <a:latin typeface="Calibri"/>
              </a:rPr>
              <a:t>Проект 2010-2011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alibri"/>
              </a:rPr>
              <a:t>Проект  трамплинoв в городе Чайковский</a:t>
            </a:r>
            <a:endParaRPr/>
          </a:p>
        </p:txBody>
      </p:sp>
      <p:pic>
        <p:nvPicPr>
          <p:cNvPr descr="" id="2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33240" y="3075840"/>
            <a:ext cx="1508400" cy="2400480"/>
          </a:xfrm>
          <a:prstGeom prst="rect">
            <a:avLst/>
          </a:prstGeom>
        </p:spPr>
      </p:pic>
      <p:sp>
        <p:nvSpPr>
          <p:cNvPr id="25" name="CustomShape 2"/>
          <p:cNvSpPr/>
          <p:nvPr/>
        </p:nvSpPr>
        <p:spPr>
          <a:xfrm>
            <a:off x="56520" y="4534200"/>
            <a:ext cx="4873320" cy="1640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 u="sng">
                <a:solidFill>
                  <a:srgbClr val="000000"/>
                </a:solidFill>
                <a:latin typeface="Calibri"/>
              </a:rPr>
              <a:t>Projekt 2010-2011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Calibri"/>
              </a:rPr>
              <a:t>Schanzenprojekt in Tschaikowsky Stadt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2160000"/>
            <a:ext cx="8099640" cy="3599640"/>
          </a:xfrm>
          <a:prstGeom prst="rect">
            <a:avLst/>
          </a:prstGeom>
        </p:spPr>
      </p:pic>
      <p:sp>
        <p:nvSpPr>
          <p:cNvPr id="98" name="CustomShape 1"/>
          <p:cNvSpPr/>
          <p:nvPr/>
        </p:nvSpPr>
        <p:spPr>
          <a:xfrm>
            <a:off x="1260000" y="540000"/>
            <a:ext cx="7435440" cy="14464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 u="sng">
                <a:solidFill>
                  <a:srgbClr val="000000"/>
                </a:solidFill>
                <a:latin typeface="Calibri"/>
              </a:rPr>
              <a:t>Проект строительства с точкой приземления / Bauprojekt </a:t>
            </a:r>
            <a:endParaRPr/>
          </a:p>
          <a:p>
            <a:pPr algn="ctr"/>
            <a:r>
              <a:rPr lang="ru-RU" sz="3600" u="sng">
                <a:solidFill>
                  <a:srgbClr val="000000"/>
                </a:solidFill>
                <a:latin typeface="Calibri"/>
              </a:rPr>
              <a:t>K125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29960" y="900720"/>
            <a:ext cx="8148960" cy="4318200"/>
          </a:xfrm>
          <a:prstGeom prst="rect">
            <a:avLst/>
          </a:prstGeom>
        </p:spPr>
      </p:pic>
      <p:pic>
        <p:nvPicPr>
          <p:cNvPr descr="" id="101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1880" y="4140000"/>
            <a:ext cx="5387040" cy="2302200"/>
          </a:xfrm>
          <a:prstGeom prst="rect">
            <a:avLst/>
          </a:prstGeom>
        </p:spPr>
      </p:pic>
      <p:sp>
        <p:nvSpPr>
          <p:cNvPr id="102" name="CustomShape 1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40000" y="476640"/>
            <a:ext cx="917892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 u="sng">
                <a:solidFill>
                  <a:srgbClr val="000000"/>
                </a:solidFill>
                <a:latin typeface="Calibri"/>
              </a:rPr>
              <a:t>Проект строительства с точкой приземления / Bauprojekt </a:t>
            </a:r>
            <a:endParaRPr/>
          </a:p>
          <a:p>
            <a:pPr algn="ctr"/>
            <a:r>
              <a:rPr lang="ru-RU" sz="3600">
                <a:solidFill>
                  <a:srgbClr val="000000"/>
                </a:solidFill>
                <a:latin typeface="Calibri"/>
              </a:rPr>
              <a:t>                                                            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K95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317760" y="2637000"/>
            <a:ext cx="6115320" cy="3454200"/>
          </a:xfrm>
          <a:prstGeom prst="rect">
            <a:avLst/>
          </a:prstGeom>
        </p:spPr>
      </p:pic>
      <p:pic>
        <p:nvPicPr>
          <p:cNvPr descr="" id="10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8520" y="548640"/>
            <a:ext cx="4894560" cy="2947320"/>
          </a:xfrm>
          <a:prstGeom prst="rect">
            <a:avLst/>
          </a:prstGeom>
        </p:spPr>
      </p:pic>
      <p:sp>
        <p:nvSpPr>
          <p:cNvPr id="106" name="CustomShape 1"/>
          <p:cNvSpPr/>
          <p:nvPr/>
        </p:nvSpPr>
        <p:spPr>
          <a:xfrm>
            <a:off x="5580000" y="548640"/>
            <a:ext cx="419508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200" u="sng">
                <a:solidFill>
                  <a:srgbClr val="000000"/>
                </a:solidFill>
                <a:latin typeface="Calibri"/>
              </a:rPr>
              <a:t>следующие планы строительства</a:t>
            </a:r>
            <a:endParaRPr/>
          </a:p>
          <a:p>
            <a:pPr algn="ctr"/>
            <a:r>
              <a:rPr lang="ru-RU" sz="3200" u="sng">
                <a:solidFill>
                  <a:srgbClr val="000000"/>
                </a:solidFill>
                <a:latin typeface="Calibri"/>
              </a:rPr>
              <a:t>weitere Bauvorhaben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-159480" y="4293000"/>
            <a:ext cx="4030200" cy="10821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200" u="sng">
                <a:solidFill>
                  <a:srgbClr val="000000"/>
                </a:solidFill>
                <a:latin typeface="Calibri"/>
              </a:rPr>
              <a:t>Биатлон-стадион</a:t>
            </a:r>
            <a:endParaRPr/>
          </a:p>
          <a:p>
            <a:pPr algn="ctr"/>
            <a:r>
              <a:rPr lang="ru-RU" sz="3200" u="sng">
                <a:solidFill>
                  <a:srgbClr val="000000"/>
                </a:solidFill>
                <a:latin typeface="Calibri"/>
              </a:rPr>
              <a:t>Biathlon-Stadion</a:t>
            </a:r>
            <a:endParaRPr/>
          </a:p>
        </p:txBody>
      </p:sp>
      <p:sp>
        <p:nvSpPr>
          <p:cNvPr id="108" name="CustomShape 3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491520" y="4320000"/>
            <a:ext cx="3139920" cy="2547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u="sng"/>
              <a:t>Авторы / Verfasser :</a:t>
            </a:r>
            <a:endParaRPr/>
          </a:p>
          <a:p>
            <a:r>
              <a:rPr lang="ru-RU"/>
              <a:t>Skitunnel Ltd. Deutschland</a:t>
            </a:r>
            <a:endParaRPr/>
          </a:p>
          <a:p>
            <a:r>
              <a:rPr lang="ru-RU" sz="2000"/>
              <a:t>Екон-проект  EKON-Projekt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111" name="CustomShape 3"/>
          <p:cNvSpPr/>
          <p:nvPr/>
        </p:nvSpPr>
        <p:spPr>
          <a:xfrm>
            <a:off x="416520" y="3305160"/>
            <a:ext cx="7918560" cy="1417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Calibri"/>
              </a:rPr>
              <a:t>Предполагаемая стоимость строительства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alibri"/>
              </a:rPr>
              <a:t>geschätzte Baukosten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 </a:t>
            </a:r>
            <a:r>
              <a:rPr b="1" lang="ru-RU" sz="1900">
                <a:solidFill>
                  <a:srgbClr val="000000"/>
                </a:solidFill>
                <a:latin typeface="Calibri"/>
              </a:rPr>
              <a:t>2,1 Mrd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Rubel</a:t>
            </a:r>
            <a:endParaRPr/>
          </a:p>
          <a:p>
            <a:r>
              <a:rPr lang="ru-RU" sz="1000">
                <a:solidFill>
                  <a:srgbClr val="000000"/>
                </a:solidFill>
                <a:latin typeface="Calibri"/>
              </a:rPr>
              <a:t>(1 € =38,4Rubel)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1900">
                <a:solidFill>
                  <a:srgbClr val="000000"/>
                </a:solidFill>
                <a:latin typeface="Calibri"/>
              </a:rPr>
              <a:t>55 Mio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900">
                <a:solidFill>
                  <a:srgbClr val="000000"/>
                </a:solidFill>
                <a:latin typeface="Calibri"/>
              </a:rPr>
              <a:t>Euro</a:t>
            </a:r>
            <a:endParaRPr/>
          </a:p>
          <a:p>
            <a:r>
              <a:rPr lang="ru-RU" sz="19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12" name="CustomShape 4"/>
          <p:cNvSpPr/>
          <p:nvPr/>
        </p:nvSpPr>
        <p:spPr>
          <a:xfrm>
            <a:off x="394560" y="612360"/>
            <a:ext cx="8844480" cy="3625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600" u="sng">
                <a:solidFill>
                  <a:srgbClr val="000000"/>
                </a:solidFill>
                <a:latin typeface="Calibri"/>
              </a:rPr>
              <a:t>Предполагаемое завершение строительства</a:t>
            </a:r>
            <a:endParaRPr/>
          </a:p>
          <a:p>
            <a:pPr algn="ctr"/>
            <a:r>
              <a:rPr lang="ru-RU" sz="3600" u="sng">
                <a:solidFill>
                  <a:srgbClr val="000000"/>
                </a:solidFill>
                <a:latin typeface="Calibri"/>
              </a:rPr>
              <a:t>voraussichtliche Fertigstellung</a:t>
            </a:r>
            <a:endParaRPr/>
          </a:p>
          <a:p>
            <a:endParaRPr/>
          </a:p>
          <a:p>
            <a:pPr algn="ctr"/>
            <a:r>
              <a:rPr lang="ru-RU" sz="6000" u="sng">
                <a:solidFill>
                  <a:srgbClr val="ff0000"/>
                </a:solidFill>
                <a:latin typeface="Calibri"/>
              </a:rPr>
              <a:t>2011</a:t>
            </a:r>
            <a:endParaRPr/>
          </a:p>
          <a:p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637720" y="4787280"/>
            <a:ext cx="1233000" cy="1159920"/>
          </a:xfrm>
          <a:prstGeom prst="rect">
            <a:avLst/>
          </a:prstGeom>
        </p:spPr>
      </p:pic>
      <p:pic>
        <p:nvPicPr>
          <p:cNvPr descr="" id="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89240" y="1124640"/>
            <a:ext cx="2014200" cy="1076400"/>
          </a:xfrm>
          <a:prstGeom prst="rect">
            <a:avLst/>
          </a:prstGeom>
        </p:spPr>
      </p:pic>
      <p:sp>
        <p:nvSpPr>
          <p:cNvPr id="28" name="CustomShape 1"/>
          <p:cNvSpPr/>
          <p:nvPr/>
        </p:nvSpPr>
        <p:spPr>
          <a:xfrm>
            <a:off x="3152880" y="1877040"/>
            <a:ext cx="3597840" cy="3597840"/>
          </a:xfrm>
          <a:prstGeom prst="donut">
            <a:avLst>
              <a:gd fmla="val 5400" name="adj"/>
            </a:avLst>
          </a:prstGeom>
          <a:solidFill>
            <a:srgbClr val="c3d69b"/>
          </a:solidFill>
          <a:ln w="25560">
            <a:solidFill>
              <a:srgbClr val="c3d69b"/>
            </a:solidFill>
            <a:round/>
          </a:ln>
        </p:spPr>
      </p:sp>
      <p:pic>
        <p:nvPicPr>
          <p:cNvPr descr="" id="2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969240" y="3069000"/>
            <a:ext cx="1672560" cy="1077840"/>
          </a:xfrm>
          <a:prstGeom prst="rect">
            <a:avLst/>
          </a:prstGeom>
        </p:spPr>
      </p:pic>
      <p:pic>
        <p:nvPicPr>
          <p:cNvPr descr="" id="3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784520" y="2997000"/>
            <a:ext cx="1077840" cy="1077840"/>
          </a:xfrm>
          <a:prstGeom prst="rect">
            <a:avLst/>
          </a:prstGeom>
        </p:spPr>
      </p:pic>
      <p:sp>
        <p:nvSpPr>
          <p:cNvPr id="31" name="CustomShape 2"/>
          <p:cNvSpPr/>
          <p:nvPr/>
        </p:nvSpPr>
        <p:spPr>
          <a:xfrm>
            <a:off x="3368880" y="3245040"/>
            <a:ext cx="3166200" cy="717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400">
                <a:solidFill>
                  <a:srgbClr val="000000"/>
                </a:solidFill>
                <a:latin typeface="Calibri"/>
              </a:rPr>
              <a:t>Проект трамплина </a:t>
            </a:r>
            <a:endParaRPr/>
          </a:p>
          <a:p>
            <a:endParaRPr/>
          </a:p>
          <a:p>
            <a:pPr algn="ctr"/>
            <a:r>
              <a:rPr lang="ru-RU" sz="140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 u="sng">
                <a:solidFill>
                  <a:srgbClr val="000000"/>
                </a:solidFill>
                <a:latin typeface="Calibri"/>
              </a:rPr>
              <a:t>Чайковский</a:t>
            </a:r>
            <a:endParaRPr/>
          </a:p>
        </p:txBody>
      </p:sp>
      <p:pic>
        <p:nvPicPr>
          <p:cNvPr descr="" id="32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2216520" y="908640"/>
            <a:ext cx="1426680" cy="1112400"/>
          </a:xfrm>
          <a:prstGeom prst="rect">
            <a:avLst/>
          </a:prstGeom>
        </p:spPr>
      </p:pic>
      <p:sp>
        <p:nvSpPr>
          <p:cNvPr id="33" name="CustomShape 3"/>
          <p:cNvSpPr/>
          <p:nvPr/>
        </p:nvSpPr>
        <p:spPr>
          <a:xfrm>
            <a:off x="1712520" y="1917000"/>
            <a:ext cx="2230200" cy="696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1400"/>
              <a:t>ФГПУ "Спортинжиниринг"</a:t>
            </a:r>
            <a:endParaRPr/>
          </a:p>
          <a:p>
            <a:r>
              <a:rPr b="1" lang="ru-RU" sz="1400"/>
              <a:t>FGPU Sportingenieurring</a:t>
            </a:r>
            <a:endParaRPr/>
          </a:p>
        </p:txBody>
      </p:sp>
      <p:sp>
        <p:nvSpPr>
          <p:cNvPr id="34" name="CustomShape 4"/>
          <p:cNvSpPr/>
          <p:nvPr/>
        </p:nvSpPr>
        <p:spPr>
          <a:xfrm>
            <a:off x="6033240" y="5229360"/>
            <a:ext cx="1365840" cy="521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1400">
                <a:solidFill>
                  <a:srgbClr val="000000"/>
                </a:solidFill>
                <a:latin typeface="Calibri"/>
              </a:rPr>
              <a:t>Екон-проект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Calibri"/>
              </a:rPr>
              <a:t>EKON-Projekt</a:t>
            </a:r>
            <a:endParaRPr/>
          </a:p>
        </p:txBody>
      </p:sp>
      <p:sp>
        <p:nvSpPr>
          <p:cNvPr id="35" name="CustomShape 5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0" y="2088720"/>
            <a:ext cx="5074920" cy="3670200"/>
          </a:xfrm>
          <a:prstGeom prst="rect">
            <a:avLst/>
          </a:prstGeom>
        </p:spPr>
      </p:pic>
      <p:pic>
        <p:nvPicPr>
          <p:cNvPr descr=""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0000" y="2997000"/>
            <a:ext cx="3978720" cy="3022200"/>
          </a:xfrm>
          <a:prstGeom prst="rect">
            <a:avLst/>
          </a:prstGeom>
        </p:spPr>
      </p:pic>
      <p:pic>
        <p:nvPicPr>
          <p:cNvPr descr="" id="3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2160000"/>
            <a:ext cx="3238920" cy="179892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506520" y="0"/>
            <a:ext cx="4834440" cy="2656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800" u="sng">
                <a:solidFill>
                  <a:srgbClr val="000000"/>
                </a:solidFill>
                <a:latin typeface="Calibri"/>
              </a:rPr>
              <a:t>город Чайковский </a:t>
            </a:r>
            <a:endParaRPr/>
          </a:p>
          <a:p>
            <a:pPr algn="ctr"/>
            <a:r>
              <a:rPr lang="ru-RU" sz="3900" u="sng">
                <a:solidFill>
                  <a:srgbClr val="000000"/>
                </a:solidFill>
                <a:latin typeface="Calibri"/>
              </a:rPr>
              <a:t>Stadt Tschaikowsky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43040" y="404640"/>
            <a:ext cx="8417880" cy="12333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600" u="sng">
                <a:solidFill>
                  <a:srgbClr val="000000"/>
                </a:solidFill>
                <a:latin typeface="Calibri"/>
              </a:rPr>
              <a:t>Снежинка / Schneeflocke:</a:t>
            </a:r>
            <a:endParaRPr/>
          </a:p>
        </p:txBody>
      </p:sp>
      <p:pic>
        <p:nvPicPr>
          <p:cNvPr descr="" id="4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179120" y="1124640"/>
            <a:ext cx="2379960" cy="1581840"/>
          </a:xfrm>
          <a:prstGeom prst="rect">
            <a:avLst/>
          </a:prstGeom>
        </p:spPr>
      </p:pic>
      <p:pic>
        <p:nvPicPr>
          <p:cNvPr descr="" id="4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969240" y="3148920"/>
            <a:ext cx="2590200" cy="2775240"/>
          </a:xfrm>
          <a:prstGeom prst="rect">
            <a:avLst/>
          </a:prstGeom>
        </p:spPr>
      </p:pic>
      <p:pic>
        <p:nvPicPr>
          <p:cNvPr descr="" id="4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93360" y="4437000"/>
            <a:ext cx="3069360" cy="1654200"/>
          </a:xfrm>
          <a:prstGeom prst="rect">
            <a:avLst/>
          </a:prstGeom>
        </p:spPr>
      </p:pic>
      <p:sp>
        <p:nvSpPr>
          <p:cNvPr id="45" name="CustomShape 2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46" name="CustomShape 3"/>
          <p:cNvSpPr/>
          <p:nvPr/>
        </p:nvSpPr>
        <p:spPr>
          <a:xfrm>
            <a:off x="506520" y="1196640"/>
            <a:ext cx="8836920" cy="3317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>
                <a:solidFill>
                  <a:srgbClr val="000000"/>
                </a:solidFill>
                <a:latin typeface="Calibri"/>
              </a:rPr>
              <a:t>Точка приземления / K-Punkt: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90 m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Рекорд  / Rekord: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98,0 m 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(Павел Кустов / Pavel Kustov)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Год постройки / Baujahr: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1985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Точка приземления / K-Punkt: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70 m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Рекорд  / Rekord: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65,0 m 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(Геннадий Прокопенко / Gennadyi Prokopenko)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Год постройки / Baujahr: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1984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Точка приземления / K-Punkt: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40 m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Рекорд  / Rekord: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42,0 m 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(В.Бегунов  / V. Begunov)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Год постройки / Baujahr: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1980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Calibri"/>
              </a:rPr>
              <a:t>Другие трамплины  / Weitere Schanzen: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	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K20, K10 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80000" y="3780000"/>
            <a:ext cx="3096720" cy="2366280"/>
          </a:xfrm>
          <a:prstGeom prst="rect">
            <a:avLst/>
          </a:prstGeom>
        </p:spPr>
      </p:pic>
      <p:pic>
        <p:nvPicPr>
          <p:cNvPr descr="" id="48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8520" y="938880"/>
            <a:ext cx="4176000" cy="277596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4448880" y="720000"/>
            <a:ext cx="4942440" cy="2840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ru-RU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200">
                <a:solidFill>
                  <a:srgbClr val="000000"/>
                </a:solidFill>
                <a:latin typeface="Calibri"/>
              </a:rPr>
              <a:t>Комплекс трамплинов "Снежинка" в Чайковском, Пермская область, является центром подготовки детско-юношеской спортивной школы (ДЮСШ) и института физкультуры для 150 человек. В 1980 году был построен первый 40-метровый трамплин и до 1985 года был выстроен горнолыжный спортивный комплекс.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5222880" y="180000"/>
            <a:ext cx="3904200" cy="898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4000" u="sng">
                <a:solidFill>
                  <a:srgbClr val="000000"/>
                </a:solidFill>
                <a:latin typeface="Calibri"/>
              </a:rPr>
              <a:t>История:</a:t>
            </a:r>
            <a:endParaRPr/>
          </a:p>
        </p:txBody>
      </p:sp>
      <p:sp>
        <p:nvSpPr>
          <p:cNvPr id="51" name="CustomShape 3"/>
          <p:cNvSpPr/>
          <p:nvPr/>
        </p:nvSpPr>
        <p:spPr>
          <a:xfrm>
            <a:off x="488520" y="3789000"/>
            <a:ext cx="5830560" cy="27212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2200" u="sng">
                <a:solidFill>
                  <a:srgbClr val="000000"/>
                </a:solidFill>
                <a:latin typeface="Calibri"/>
              </a:rPr>
              <a:t>Geschichte: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100">
                <a:solidFill>
                  <a:srgbClr val="000000"/>
                </a:solidFill>
                <a:latin typeface="Calibri"/>
              </a:rPr>
              <a:t>Die Schanzenanlage „Schneeflocke“ in Tschaikowsky bei Perm ist an eine Wintersportschule angeschlossen, an der 150 Schüler unterrichtet werden. 1980 wurde die erste 40- Meter-Schanze erbaut und das Sprungzentrum dann bis 1985 ausgebaut.</a:t>
            </a:r>
            <a:endParaRPr/>
          </a:p>
        </p:txBody>
      </p:sp>
      <p:sp>
        <p:nvSpPr>
          <p:cNvPr id="52" name="CustomShape 4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88520" y="797760"/>
            <a:ext cx="8926920" cy="3421080"/>
          </a:xfrm>
          <a:prstGeom prst="rect">
            <a:avLst/>
          </a:prstGeom>
        </p:spPr>
      </p:pic>
      <p:pic>
        <p:nvPicPr>
          <p:cNvPr descr="" id="5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83120" y="4293000"/>
            <a:ext cx="2631960" cy="1797840"/>
          </a:xfrm>
          <a:prstGeom prst="rect">
            <a:avLst/>
          </a:prstGeom>
        </p:spPr>
      </p:pic>
      <p:pic>
        <p:nvPicPr>
          <p:cNvPr descr="" id="5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42760" y="4293000"/>
            <a:ext cx="3163680" cy="1797840"/>
          </a:xfrm>
          <a:prstGeom prst="rect">
            <a:avLst/>
          </a:prstGeom>
        </p:spPr>
      </p:pic>
      <p:pic>
        <p:nvPicPr>
          <p:cNvPr descr="" id="5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6120" y="720000"/>
            <a:ext cx="2782800" cy="2049840"/>
          </a:xfrm>
          <a:prstGeom prst="rect">
            <a:avLst/>
          </a:prstGeom>
        </p:spPr>
      </p:pic>
      <p:pic>
        <p:nvPicPr>
          <p:cNvPr descr="" id="5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46400" y="4293000"/>
            <a:ext cx="2998080" cy="1797840"/>
          </a:xfrm>
          <a:prstGeom prst="rect">
            <a:avLst/>
          </a:prstGeom>
        </p:spPr>
      </p:pic>
      <p:sp>
        <p:nvSpPr>
          <p:cNvPr id="58" name="CustomShape 1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59" name="CustomShape 2"/>
          <p:cNvSpPr/>
          <p:nvPr/>
        </p:nvSpPr>
        <p:spPr>
          <a:xfrm>
            <a:off x="2792880" y="446760"/>
            <a:ext cx="352620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Новостройка </a:t>
            </a:r>
            <a:r>
              <a:rPr lang="ru-RU" sz="4400" u="sng">
                <a:solidFill>
                  <a:srgbClr val="000000"/>
                </a:solidFill>
                <a:latin typeface="Calibri"/>
              </a:rPr>
              <a:t>Neubau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75280" y="0"/>
            <a:ext cx="6630120" cy="3382200"/>
          </a:xfrm>
          <a:prstGeom prst="rect">
            <a:avLst/>
          </a:prstGeom>
        </p:spPr>
      </p:pic>
      <p:sp>
        <p:nvSpPr>
          <p:cNvPr id="61" name="CustomShape 1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62" name="CustomShape 2"/>
          <p:cNvSpPr/>
          <p:nvPr/>
        </p:nvSpPr>
        <p:spPr>
          <a:xfrm>
            <a:off x="344520" y="980640"/>
            <a:ext cx="352620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Новостройка </a:t>
            </a:r>
            <a:r>
              <a:rPr lang="ru-RU" sz="4400" u="sng">
                <a:solidFill>
                  <a:srgbClr val="000000"/>
                </a:solidFill>
                <a:latin typeface="Calibri"/>
              </a:rPr>
              <a:t>Neubau</a:t>
            </a:r>
            <a:endParaRPr/>
          </a:p>
        </p:txBody>
      </p:sp>
      <p:sp>
        <p:nvSpPr>
          <p:cNvPr id="63" name="CustomShape 3"/>
          <p:cNvSpPr/>
          <p:nvPr/>
        </p:nvSpPr>
        <p:spPr>
          <a:xfrm>
            <a:off x="3240000" y="2160000"/>
            <a:ext cx="719280" cy="66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K95</a:t>
            </a:r>
            <a:endParaRPr/>
          </a:p>
        </p:txBody>
      </p:sp>
      <p:sp>
        <p:nvSpPr>
          <p:cNvPr id="64" name="CustomShape 4"/>
          <p:cNvSpPr/>
          <p:nvPr/>
        </p:nvSpPr>
        <p:spPr>
          <a:xfrm>
            <a:off x="3600000" y="2520000"/>
            <a:ext cx="899280" cy="538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K125</a:t>
            </a:r>
            <a:endParaRPr/>
          </a:p>
        </p:txBody>
      </p:sp>
      <p:sp>
        <p:nvSpPr>
          <p:cNvPr id="65" name="CustomShape 5"/>
          <p:cNvSpPr/>
          <p:nvPr/>
        </p:nvSpPr>
        <p:spPr>
          <a:xfrm>
            <a:off x="6660000" y="2700000"/>
            <a:ext cx="899280" cy="539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K60</a:t>
            </a:r>
            <a:endParaRPr/>
          </a:p>
        </p:txBody>
      </p:sp>
      <p:sp>
        <p:nvSpPr>
          <p:cNvPr id="66" name="CustomShape 6"/>
          <p:cNvSpPr/>
          <p:nvPr/>
        </p:nvSpPr>
        <p:spPr>
          <a:xfrm>
            <a:off x="7713000" y="3162240"/>
            <a:ext cx="717840" cy="431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K20</a:t>
            </a:r>
            <a:endParaRPr/>
          </a:p>
        </p:txBody>
      </p:sp>
      <p:sp>
        <p:nvSpPr>
          <p:cNvPr id="67" name="CustomShape 7"/>
          <p:cNvSpPr/>
          <p:nvPr/>
        </p:nvSpPr>
        <p:spPr>
          <a:xfrm>
            <a:off x="8461080" y="2880000"/>
            <a:ext cx="717840" cy="582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K40</a:t>
            </a:r>
            <a:endParaRPr/>
          </a:p>
        </p:txBody>
      </p:sp>
      <p:sp>
        <p:nvSpPr>
          <p:cNvPr id="68" name="CustomShape 8"/>
          <p:cNvSpPr/>
          <p:nvPr/>
        </p:nvSpPr>
        <p:spPr>
          <a:xfrm>
            <a:off x="2072520" y="4797000"/>
            <a:ext cx="7342560" cy="20703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2400" u="sng">
                <a:solidFill>
                  <a:srgbClr val="000000"/>
                </a:solidFill>
                <a:latin typeface="Calibri"/>
              </a:rPr>
              <a:t>Warum sollte dieses Projekt ins Leben gerufen werden?: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Die einzigartige Lage und die natürliche Landschaft.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Die Hügel und Täler sind wie geschaffen für die Anordnung der neuen sportlichen Objekte.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Diese Region hat im Skisport Tradition und ausgezeichnete Sportler hervorgebracht 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An die Erfolge von damals sollte man anknüpfen und den Standort Tschaikowsky als großes Wintersportzentrum nicht verfallen lassen.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9" name="CustomShape 9"/>
          <p:cNvSpPr/>
          <p:nvPr/>
        </p:nvSpPr>
        <p:spPr>
          <a:xfrm>
            <a:off x="1928520" y="52293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0" name="CustomShape 10"/>
          <p:cNvSpPr/>
          <p:nvPr/>
        </p:nvSpPr>
        <p:spPr>
          <a:xfrm>
            <a:off x="1928520" y="53733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1" name="CustomShape 11"/>
          <p:cNvSpPr/>
          <p:nvPr/>
        </p:nvSpPr>
        <p:spPr>
          <a:xfrm>
            <a:off x="1928520" y="55893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2" name="CustomShape 12"/>
          <p:cNvSpPr/>
          <p:nvPr/>
        </p:nvSpPr>
        <p:spPr>
          <a:xfrm>
            <a:off x="1928520" y="57333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3" name="CustomShape 13"/>
          <p:cNvSpPr/>
          <p:nvPr/>
        </p:nvSpPr>
        <p:spPr>
          <a:xfrm>
            <a:off x="632520" y="3285000"/>
            <a:ext cx="7630560" cy="2271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 u="sng">
                <a:latin typeface="Calibri"/>
              </a:rPr>
              <a:t>Почему этот проект имеет право существовать?</a:t>
            </a:r>
            <a:r>
              <a:rPr lang="ru-RU" sz="2400" u="sng">
                <a:solidFill>
                  <a:srgbClr val="000000"/>
                </a:solidFill>
                <a:latin typeface="Calibri"/>
              </a:rPr>
              <a:t>:</a:t>
            </a:r>
            <a:endParaRPr/>
          </a:p>
          <a:p>
            <a:r>
              <a:rPr lang="ru-RU" sz="1300">
                <a:solidFill>
                  <a:srgbClr val="000000"/>
                </a:solidFill>
                <a:latin typeface="Calibri"/>
              </a:rPr>
              <a:t>Уникальное местоположение и природный ландшафт</a:t>
            </a:r>
            <a:endParaRPr/>
          </a:p>
          <a:p>
            <a:r>
              <a:rPr lang="ru-RU" sz="1300">
                <a:solidFill>
                  <a:srgbClr val="000000"/>
                </a:solidFill>
                <a:latin typeface="Calibri"/>
              </a:rPr>
              <a:t>Большое количество спусков, потенциально подходящих для обустройства новых спортивных объектов.</a:t>
            </a:r>
            <a:endParaRPr/>
          </a:p>
          <a:p>
            <a:r>
              <a:rPr lang="ru-RU" sz="1300">
                <a:solidFill>
                  <a:srgbClr val="000000"/>
                </a:solidFill>
                <a:latin typeface="Calibri"/>
              </a:rPr>
              <a:t>Pегион имеет традицию, уходящую далеко назад, по подготовке отличных спортсменов в лыжном  порте.</a:t>
            </a:r>
            <a:endParaRPr/>
          </a:p>
          <a:p>
            <a:r>
              <a:rPr lang="ru-RU" sz="1300">
                <a:solidFill>
                  <a:srgbClr val="000000"/>
                </a:solidFill>
                <a:latin typeface="Calibri"/>
              </a:rPr>
              <a:t>Необходимо продолжать движение в данном направлении и не позволить разрушить использование местонахождение г.Чайковский как большого центра зимнего спорта.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4" name="CustomShape 14"/>
          <p:cNvSpPr/>
          <p:nvPr/>
        </p:nvSpPr>
        <p:spPr>
          <a:xfrm>
            <a:off x="488520" y="3717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5" name="CustomShape 15"/>
          <p:cNvSpPr/>
          <p:nvPr/>
        </p:nvSpPr>
        <p:spPr>
          <a:xfrm>
            <a:off x="488520" y="3861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6" name="CustomShape 16"/>
          <p:cNvSpPr/>
          <p:nvPr/>
        </p:nvSpPr>
        <p:spPr>
          <a:xfrm>
            <a:off x="488520" y="4077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77" name="CustomShape 17"/>
          <p:cNvSpPr/>
          <p:nvPr/>
        </p:nvSpPr>
        <p:spPr>
          <a:xfrm>
            <a:off x="488520" y="4437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560520" y="476640"/>
            <a:ext cx="5235120" cy="3814200"/>
          </a:xfrm>
          <a:prstGeom prst="rect">
            <a:avLst/>
          </a:prstGeom>
        </p:spPr>
      </p:pic>
      <p:sp>
        <p:nvSpPr>
          <p:cNvPr id="79" name="CustomShape 1"/>
          <p:cNvSpPr/>
          <p:nvPr/>
        </p:nvSpPr>
        <p:spPr>
          <a:xfrm>
            <a:off x="5961240" y="662760"/>
            <a:ext cx="352620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Новостройка </a:t>
            </a:r>
            <a:r>
              <a:rPr lang="ru-RU" sz="4400" u="sng">
                <a:solidFill>
                  <a:srgbClr val="000000"/>
                </a:solidFill>
                <a:latin typeface="Calibri"/>
              </a:rPr>
              <a:t>Neubau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81" name="CustomShape 3"/>
          <p:cNvSpPr/>
          <p:nvPr/>
        </p:nvSpPr>
        <p:spPr>
          <a:xfrm>
            <a:off x="360000" y="4680000"/>
            <a:ext cx="7018200" cy="1258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 u="sng">
                <a:solidFill>
                  <a:srgbClr val="000000"/>
                </a:solidFill>
                <a:latin typeface="Calibri"/>
                <a:ea typeface="Calibri"/>
              </a:rPr>
              <a:t>Für die Realisierung des Projektes ist es erforderlich: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alibri"/>
                <a:ea typeface="Calibri"/>
              </a:rPr>
              <a:t>Nicht nur die Modernisierung der Aufzüge ist notwendig, sondern auch der Bau der neuen hochmodernen Schanzenanlagen und Trassen. Moderne Hotels und Restaurants wirken als Besuchermagnet.</a:t>
            </a:r>
            <a:endParaRPr/>
          </a:p>
          <a:p>
            <a:pPr algn="just"/>
            <a:r>
              <a:rPr lang="ru-RU" sz="35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5817240" y="2637000"/>
            <a:ext cx="3742200" cy="2247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 u="sng">
                <a:solidFill>
                  <a:srgbClr val="000000"/>
                </a:solidFill>
                <a:latin typeface="Calibri"/>
              </a:rPr>
              <a:t>Для реализации проекта необходимо:</a:t>
            </a:r>
            <a:endParaRPr/>
          </a:p>
          <a:p>
            <a:r>
              <a:rPr lang="ru-RU" sz="1500">
                <a:solidFill>
                  <a:srgbClr val="000000"/>
                </a:solidFill>
                <a:latin typeface="Calibri"/>
              </a:rPr>
              <a:t>Необходима не только модернизация подъемников, но и строительство новых современных трамплинов и трасс, гостиниц, а также сети сфер питания. </a:t>
            </a:r>
            <a:endParaRPr/>
          </a:p>
          <a:p>
            <a:pPr algn="just"/>
            <a:r>
              <a:rPr lang="ru-RU" sz="13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272520" y="548640"/>
            <a:ext cx="3866400" cy="305028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9417600" y="6492960"/>
            <a:ext cx="486360" cy="362880"/>
          </a:xfrm>
          <a:prstGeom prst="rect">
            <a:avLst/>
          </a:prstGeom>
        </p:spPr>
      </p:sp>
      <p:sp>
        <p:nvSpPr>
          <p:cNvPr id="85" name="CustomShape 2"/>
          <p:cNvSpPr/>
          <p:nvPr/>
        </p:nvSpPr>
        <p:spPr>
          <a:xfrm>
            <a:off x="4016880" y="4863600"/>
            <a:ext cx="6046560" cy="1381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/>
              <a:t>Das Ziel des Projektes:</a:t>
            </a:r>
            <a:endParaRPr/>
          </a:p>
          <a:p>
            <a:r>
              <a:rPr b="1" lang="ru-RU"/>
              <a:t> </a:t>
            </a:r>
            <a:r>
              <a:rPr lang="ru-RU" sz="1400"/>
              <a:t>  </a:t>
            </a:r>
            <a:r>
              <a:rPr lang="ru-RU" sz="1400"/>
              <a:t>Bildung eines einheitlichen Zentrums der Wintersportarten</a:t>
            </a:r>
            <a:endParaRPr/>
          </a:p>
          <a:p>
            <a:r>
              <a:rPr lang="ru-RU" sz="1400"/>
              <a:t>   </a:t>
            </a:r>
            <a:r>
              <a:rPr lang="ru-RU" sz="1400"/>
              <a:t>den existierende Kinderklub und die Sporthochschule weiter zu entwickeln</a:t>
            </a:r>
            <a:endParaRPr/>
          </a:p>
          <a:p>
            <a:r>
              <a:rPr lang="ru-RU" sz="1400"/>
              <a:t>   </a:t>
            </a:r>
            <a:r>
              <a:rPr lang="ru-RU" sz="1400"/>
              <a:t>Internationale Wettkämpfe </a:t>
            </a:r>
            <a:endParaRPr/>
          </a:p>
          <a:p>
            <a:r>
              <a:rPr lang="ru-RU" sz="1400"/>
              <a:t>   </a:t>
            </a:r>
            <a:r>
              <a:rPr lang="ru-RU" sz="1400"/>
              <a:t>die Erholung  </a:t>
            </a: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4016880" y="53229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87" name="CustomShape 4"/>
          <p:cNvSpPr/>
          <p:nvPr/>
        </p:nvSpPr>
        <p:spPr>
          <a:xfrm>
            <a:off x="4016880" y="55389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88" name="CustomShape 5"/>
          <p:cNvSpPr/>
          <p:nvPr/>
        </p:nvSpPr>
        <p:spPr>
          <a:xfrm>
            <a:off x="4016880" y="57549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89" name="CustomShape 6"/>
          <p:cNvSpPr/>
          <p:nvPr/>
        </p:nvSpPr>
        <p:spPr>
          <a:xfrm>
            <a:off x="4016880" y="597096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90" name="CustomShape 7"/>
          <p:cNvSpPr/>
          <p:nvPr/>
        </p:nvSpPr>
        <p:spPr>
          <a:xfrm>
            <a:off x="560520" y="3573000"/>
            <a:ext cx="6046560" cy="1439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/>
              <a:t>Цель проекта :</a:t>
            </a:r>
            <a:endParaRPr/>
          </a:p>
          <a:p>
            <a:r>
              <a:rPr lang="ru-RU" sz="1400"/>
              <a:t>cоздание единого комплексного центра для развития зимних видов спорта</a:t>
            </a:r>
            <a:endParaRPr/>
          </a:p>
          <a:p>
            <a:r>
              <a:rPr lang="ru-RU" sz="1400"/>
              <a:t>возможность развить  существующий детский клуб  школу высоких спортивных достижений (на базе ЧГИФК)</a:t>
            </a:r>
            <a:endParaRPr/>
          </a:p>
          <a:p>
            <a:r>
              <a:rPr lang="ru-RU" sz="1400"/>
              <a:t>проведения соревнований на международном уровне</a:t>
            </a:r>
            <a:endParaRPr/>
          </a:p>
          <a:p>
            <a:r>
              <a:rPr lang="ru-RU" sz="1400"/>
              <a:t>организации отдыха</a:t>
            </a:r>
            <a:endParaRPr/>
          </a:p>
        </p:txBody>
      </p:sp>
      <p:sp>
        <p:nvSpPr>
          <p:cNvPr id="91" name="CustomShape 8"/>
          <p:cNvSpPr/>
          <p:nvPr/>
        </p:nvSpPr>
        <p:spPr>
          <a:xfrm>
            <a:off x="416520" y="4005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92" name="CustomShape 9"/>
          <p:cNvSpPr/>
          <p:nvPr/>
        </p:nvSpPr>
        <p:spPr>
          <a:xfrm>
            <a:off x="416520" y="4221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93" name="CustomShape 10"/>
          <p:cNvSpPr/>
          <p:nvPr/>
        </p:nvSpPr>
        <p:spPr>
          <a:xfrm>
            <a:off x="416520" y="4653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sp>
        <p:nvSpPr>
          <p:cNvPr id="94" name="CustomShape 11"/>
          <p:cNvSpPr/>
          <p:nvPr/>
        </p:nvSpPr>
        <p:spPr>
          <a:xfrm>
            <a:off x="416520" y="4869000"/>
            <a:ext cx="141840" cy="69840"/>
          </a:xfrm>
          <a:prstGeom prst="rightArrow">
            <a:avLst>
              <a:gd fmla="val 0" name="adj1"/>
              <a:gd fmla="val 0" name="adj2"/>
            </a:avLst>
          </a:prstGeom>
          <a:solidFill>
            <a:srgbClr val="c3d69b"/>
          </a:solidFill>
          <a:ln w="25560">
            <a:solidFill>
              <a:srgbClr val="77933c"/>
            </a:solidFill>
            <a:round/>
          </a:ln>
        </p:spPr>
      </p:sp>
      <p:pic>
        <p:nvPicPr>
          <p:cNvPr descr=""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000" y="1440000"/>
            <a:ext cx="5578920" cy="2158920"/>
          </a:xfrm>
          <a:prstGeom prst="rect">
            <a:avLst/>
          </a:prstGeom>
        </p:spPr>
      </p:pic>
      <p:sp>
        <p:nvSpPr>
          <p:cNvPr id="96" name="CustomShape 12"/>
          <p:cNvSpPr/>
          <p:nvPr/>
        </p:nvSpPr>
        <p:spPr>
          <a:xfrm>
            <a:off x="3800880" y="548640"/>
            <a:ext cx="3526200" cy="1467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Новостройка </a:t>
            </a:r>
            <a:r>
              <a:rPr lang="ru-RU" sz="4400" u="sng">
                <a:solidFill>
                  <a:srgbClr val="000000"/>
                </a:solidFill>
                <a:latin typeface="Calibri"/>
              </a:rPr>
              <a:t>Neubau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